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60" r:id="rId2"/>
    <p:sldId id="258" r:id="rId3"/>
    <p:sldId id="268" r:id="rId4"/>
    <p:sldId id="274" r:id="rId5"/>
    <p:sldId id="269" r:id="rId6"/>
    <p:sldId id="273" r:id="rId7"/>
    <p:sldId id="270" r:id="rId8"/>
    <p:sldId id="275" r:id="rId9"/>
    <p:sldId id="271" r:id="rId10"/>
    <p:sldId id="262" r:id="rId11"/>
    <p:sldId id="263" r:id="rId12"/>
    <p:sldId id="266" r:id="rId13"/>
    <p:sldId id="267" r:id="rId14"/>
    <p:sldId id="261" r:id="rId15"/>
    <p:sldId id="276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Urbanist" panose="020B0A04040200000203" pitchFamily="34" charset="77"/>
      <p:regular r:id="rId28"/>
      <p:bold r:id="rId29"/>
      <p:italic r:id="rId30"/>
      <p:boldItalic r:id="rId31"/>
    </p:embeddedFont>
    <p:embeddedFont>
      <p:font typeface="Urbanist Black" panose="020B0A04040200000203" pitchFamily="34" charset="77"/>
      <p:bold r:id="rId32"/>
      <p:italic r:id="rId33"/>
      <p:boldItalic r:id="rId34"/>
    </p:embeddedFont>
    <p:embeddedFont>
      <p:font typeface="Urbanist Medium" panose="020B0A04040200000203" pitchFamily="34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/>
    <p:restoredTop sz="88254"/>
  </p:normalViewPr>
  <p:slideViewPr>
    <p:cSldViewPr snapToGrid="0">
      <p:cViewPr>
        <p:scale>
          <a:sx n="87" d="100"/>
          <a:sy n="87" d="100"/>
        </p:scale>
        <p:origin x="5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39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286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9856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600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02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314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93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8071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1733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8164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688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5"/>
            <a:ext cx="12888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Das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Konzept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4492509"/>
            <a:ext cx="14838300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Projektionen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Methoden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dreidimensionalen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Erdoberfläche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zweidimensionalen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Karte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Anzeige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 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1400175" y="3333750"/>
            <a:ext cx="9960552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Grundlegende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Auswahlkriterien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für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Projektionen</a:t>
            </a:r>
            <a:endParaRPr lang="en-US" sz="3000" dirty="0">
              <a:solidFill>
                <a:srgbClr val="1E1E1E"/>
              </a:solidFill>
              <a:latin typeface="Urbanist Black"/>
              <a:ea typeface="Urbanist Black"/>
              <a:cs typeface="Urbanist Black"/>
              <a:sym typeface="Urbanist Black"/>
            </a:endParaRPr>
          </a:p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1140142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Auswahl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richtigen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müssen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Faktoren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berücksichtigt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darunter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Bereich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Art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Verwendungszweck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Karte und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Kartenmaßstab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kleinräumige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winkeltreue</a:t>
            </a:r>
            <a:r>
              <a:rPr lang="en-US" sz="2300" b="1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1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sein.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Flächenverhältnisse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betont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flächentreue</a:t>
            </a:r>
            <a:r>
              <a:rPr lang="en-US" sz="2300" b="1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angemessen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Schwerpunkt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Längenverhältnissen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längentreue</a:t>
            </a:r>
            <a:r>
              <a:rPr lang="en-US" sz="2300" b="1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1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sein.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4934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8DE66CB9-B465-29C4-7DC9-D4A9EBB0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225" y="3233386"/>
            <a:ext cx="6655526" cy="5148614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30426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Abb.9: Die Mercator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QGIS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Winkeltreue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  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1;p5">
            <a:extLst>
              <a:ext uri="{FF2B5EF4-FFF2-40B4-BE49-F238E27FC236}">
                <a16:creationId xmlns:a16="http://schemas.microsoft.com/office/drawing/2014/main" id="{EDE7D967-8CB8-295D-C1BA-2A5D1527D0CF}"/>
              </a:ext>
            </a:extLst>
          </p:cNvPr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versuchen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Winkelbeziehungen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beizubehalten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Winkel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zwischen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entsprechen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winkeltreue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Lambert'sche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Azimutalprojektion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Mercator-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Haupte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insatzgebiete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Navigation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Meterologie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7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Abb.10: Die Robinson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(QGIS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Flächentreue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  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1;p5">
            <a:extLst>
              <a:ext uri="{FF2B5EF4-FFF2-40B4-BE49-F238E27FC236}">
                <a16:creationId xmlns:a16="http://schemas.microsoft.com/office/drawing/2014/main" id="{EDE7D967-8CB8-295D-C1BA-2A5D1527D0CF}"/>
              </a:ext>
            </a:extLst>
          </p:cNvPr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versuchen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beizubehalten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Flächengrößen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proportional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tatsächlichen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Flächengrößen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Albers-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Gleichflächentransversalprojektion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Mollweide-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flächentreue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Haupte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insatzgebiete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Flächenberechnungen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gerade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großflächigen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Analysen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DA157926-AF69-F7E9-9F46-2B968C359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397" y="3633787"/>
            <a:ext cx="7391903" cy="372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48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9DD7CDEC-0F58-8C45-81CE-620B298F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799" y="3633787"/>
            <a:ext cx="7976201" cy="4044536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12291" y="7905750"/>
            <a:ext cx="3075635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420109" y="8067675"/>
            <a:ext cx="2601191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Abb.11: Die Plate-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Carree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(QGIS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Längentreue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Projektionen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  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1;p5">
            <a:extLst>
              <a:ext uri="{FF2B5EF4-FFF2-40B4-BE49-F238E27FC236}">
                <a16:creationId xmlns:a16="http://schemas.microsoft.com/office/drawing/2014/main" id="{EDE7D967-8CB8-295D-C1BA-2A5D1527D0CF}"/>
              </a:ext>
            </a:extLst>
          </p:cNvPr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versuchen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beizubehalten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Abstände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Karte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entsprechen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Platte-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Carrée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Gleichabstands-Zylinderprojektion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Equirectangular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gute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längentreue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Haupte</a:t>
            </a:r>
            <a:r>
              <a:rPr lang="en-US" sz="2300" b="1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insatzgebiete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Funk-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seismische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Kartierung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sowie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Navigation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773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Abb.1: Sliced Globe – https://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storymaps.arcgis.com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/stories/ea0519db9c184d7e84387924c84b703f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Abb.2.: Die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drei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Familien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Kartenprojektionen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docs.qgis.org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/3.28/de/docs/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gentle_gis_introduction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coordinate_reference_systems.html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#</a:t>
            </a: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Cylindrical Projections tangent and secant case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Abb.4: Examples of two cylindrical projections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Abb.5: Conical Projections tangent and secant case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Abb.6: Examples of three conical projections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4"/>
            <a:ext cx="128885" cy="488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Abb.7: Planar Projections tangent and secant case - https://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Abb.8.: Examples of three planar projections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/Spatial/chp09_0.html</a:t>
            </a: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Abb.9: Die Mercator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docs.qgis.org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/3.28/de/docs/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gentle_gis_introduction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coordinate_reference_systems.html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#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Abb.10: Die Robinson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docs.qgis.org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/3.28/de/docs/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gentle_gis_introduction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coordinate_reference_systems.html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#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Abb.11: Die Plate-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Carree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docs.qgis.org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/3.28/de/docs/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gentle_gis_introduction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coordinate_reference_systems.html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#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4"/>
            <a:ext cx="128885" cy="495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12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lue and green flower with a map of the earth&#10;&#10;Description automatically generated">
            <a:extLst>
              <a:ext uri="{FF2B5EF4-FFF2-40B4-BE49-F238E27FC236}">
                <a16:creationId xmlns:a16="http://schemas.microsoft.com/office/drawing/2014/main" id="{4E2C8977-10CE-4087-C4C8-34E7F08D1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9" r="12039"/>
          <a:stretch/>
        </p:blipFill>
        <p:spPr>
          <a:xfrm>
            <a:off x="10668074" y="2991729"/>
            <a:ext cx="7619926" cy="5561721"/>
          </a:xfrm>
          <a:prstGeom prst="rect">
            <a:avLst/>
          </a:prstGeom>
        </p:spPr>
      </p:pic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50"/>
            <a:ext cx="314490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Sliced Globe (Bojan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Šavrič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&amp; Melita Kennedy)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Die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Notwendigkeit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von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Projektionen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gibt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geometrische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ohne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dreidimensionalen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 den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zweidimensionalen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Raum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überführen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Winkel,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Formen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Entfernungen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auswirken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 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flachen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 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visuell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interpretiert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	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32182" y="7905750"/>
            <a:ext cx="3255744" cy="126596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239851" y="8067675"/>
            <a:ext cx="2781449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Die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drei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Familien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Kartenprojektionen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Wingdings" pitchFamily="2" charset="2"/>
              </a:rPr>
              <a:t>QGIS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Die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drei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amilien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der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Kartenprojektionen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a)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Zylinderprojektion</a:t>
            </a: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b)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Kegelprojektion</a:t>
            </a: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c) Planar-/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Azimuthalprojektion</a:t>
            </a: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 descr="A diagram of a cone shaped light bulb&#10;&#10;Description automatically generated">
            <a:extLst>
              <a:ext uri="{FF2B5EF4-FFF2-40B4-BE49-F238E27FC236}">
                <a16:creationId xmlns:a16="http://schemas.microsoft.com/office/drawing/2014/main" id="{5356B449-97C4-0591-D7A3-65A68159C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366" y="2680759"/>
            <a:ext cx="6524209" cy="50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0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BAB1F80-3344-5FB5-128D-0FB4A581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514672" y="6036093"/>
            <a:ext cx="7645099" cy="2488782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Zylinderprojektion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 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projiziert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Ebene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aufgerollt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tangential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Äquator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schräg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Projektionskörper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einzigen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Tangente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,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Sekantenlinien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berührt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Tangenten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Sekantenlinien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geringsten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nimmt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zunehmendem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Abstand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AE38799-8F00-9EC5-4E31-CC19655F6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514672" y="3333750"/>
            <a:ext cx="7506628" cy="2606280"/>
          </a:xfrm>
          <a:prstGeom prst="rect">
            <a:avLst/>
          </a:prstGeom>
        </p:spPr>
      </p:pic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E05E4ED7-826E-B91C-02D3-1CD36A3252A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879782" y="7905750"/>
            <a:ext cx="3408144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6EEE0E13-B6A7-19F5-5051-826F6A2D2CBA}"/>
              </a:ext>
            </a:extLst>
          </p:cNvPr>
          <p:cNvSpPr/>
          <p:nvPr/>
        </p:nvSpPr>
        <p:spPr>
          <a:xfrm>
            <a:off x="15101455" y="8067675"/>
            <a:ext cx="291984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Cylindrical Projections tangent and secant case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1366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Examples of two cylindrical projections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Zylinderprojektion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 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Mercator-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zeichnet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gerade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parallele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Breiten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Längengrade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aus.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erleichtert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Navigation,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insbesondere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maritimen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Die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erhalten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allerdings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Entfernungen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teilweise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stark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was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führt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dass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größer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erscheinen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tatsächlich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Cylindircal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Equal-Area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erhält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hingegen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dafür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Form.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b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</a:b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1605256-D709-0EF4-08B9-6FAE63B23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1104" y="4133850"/>
            <a:ext cx="8110196" cy="324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53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BAB1F80-3344-5FB5-128D-0FB4A581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19896" y="6139841"/>
            <a:ext cx="7715256" cy="2385034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Kegelprojektion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 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Hier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Kegel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projiziert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der den Globus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berührt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schneidet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zylindrische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Kegel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einzigen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Tangente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zweier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Sekantenlinien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berühren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Tangenten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Sekantenlinien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geringsten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nimmt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zunehmender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Entfernung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AE38799-8F00-9EC5-4E31-CC19655F6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33748" y="3479495"/>
            <a:ext cx="7887552" cy="2385034"/>
          </a:xfrm>
          <a:prstGeom prst="rect">
            <a:avLst/>
          </a:prstGeom>
        </p:spPr>
      </p:pic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D0410E38-5210-74AB-B18B-2C0C3A8ADEC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879782" y="7905750"/>
            <a:ext cx="3408144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06765ACC-072D-C8C9-75C1-3D513DBEA4C2}"/>
              </a:ext>
            </a:extLst>
          </p:cNvPr>
          <p:cNvSpPr/>
          <p:nvPr/>
        </p:nvSpPr>
        <p:spPr>
          <a:xfrm>
            <a:off x="15101455" y="8067675"/>
            <a:ext cx="291984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Conical Projections tangent and secant case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4195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Abb.6: Examples of three conical projections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Kegelprojektion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 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kegelförmige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Lambert-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Kegelprojektion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gut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geringerer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Form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halten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Verzerrung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nimmt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zunehmender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Entfernung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Kegelscheitel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Albers Equal Area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versucht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bestmöglich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Equidistant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realen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Abstand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erhalten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AE38799-8F00-9EC5-4E31-CC19655F6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971281" y="4133850"/>
            <a:ext cx="7887552" cy="31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5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BAB1F80-3344-5FB5-128D-0FB4A581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42574" y="5675344"/>
            <a:ext cx="9069903" cy="2578069"/>
          </a:xfrm>
          <a:prstGeom prst="rect">
            <a:avLst/>
          </a:prstGeom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879782" y="7905750"/>
            <a:ext cx="3408144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101455" y="8067675"/>
            <a:ext cx="2919845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 Medium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Abb.7: Planar Projections tangent and secant case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Planar-/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Azimuthalprojektion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 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Methode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projiziert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Ebene, die den Globus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Punkt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entlang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Tangentenlinie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berührt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häufig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Polarregionen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schräge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Planar-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 auf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Erdoberfläche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AE38799-8F00-9EC5-4E31-CC19655F63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818114" y="3333750"/>
            <a:ext cx="7887552" cy="25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83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77057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30426" y="7905750"/>
            <a:ext cx="28575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640050" y="8067675"/>
            <a:ext cx="238125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Abb.8: Examples of three planar projections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5" y="3333750"/>
            <a:ext cx="7705726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Planar-/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Azimuthalprojektion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: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gnomonische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Beispiel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Planare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gut, um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Punkte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tatsächlichen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Form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Größe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verzeichnet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Entfernungen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Winkel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Punkten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Zentrum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Projektion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50"/>
            <a:ext cx="643509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Projektionen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16AB31-7FBE-B0ED-2BCE-48E3DD8F61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726704" y="3933825"/>
            <a:ext cx="8490630" cy="340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5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</TotalTime>
  <Words>1135</Words>
  <Application>Microsoft Macintosh PowerPoint</Application>
  <PresentationFormat>Custom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Urbanist Black</vt:lpstr>
      <vt:lpstr>Calibri</vt:lpstr>
      <vt:lpstr>Roboto Medium</vt:lpstr>
      <vt:lpstr>Arial</vt:lpstr>
      <vt:lpstr>Urbanist</vt:lpstr>
      <vt:lpstr>Roboto</vt:lpstr>
      <vt:lpstr>Urbanist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22</cp:revision>
  <dcterms:modified xsi:type="dcterms:W3CDTF">2023-07-24T10:28:16Z</dcterms:modified>
</cp:coreProperties>
</file>